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A5A3-08FE-42F6-AD6B-644897B1EFAC}" type="datetimeFigureOut">
              <a:rPr lang="ar-IQ" smtClean="0"/>
              <a:t>21/07/1443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8977-ABBE-4CE9-85DC-3448E1949A6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en-US" dirty="0" smtClean="0"/>
              <a:t>Surgery of tongue and pharynx in ruminant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5715016"/>
            <a:ext cx="6400800" cy="923916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Asisst</a:t>
            </a:r>
            <a:r>
              <a:rPr lang="en-US" dirty="0" smtClean="0">
                <a:solidFill>
                  <a:schemeClr val="tx1"/>
                </a:solidFill>
              </a:rPr>
              <a:t>. Prof. Dr. </a:t>
            </a:r>
            <a:r>
              <a:rPr lang="en-US" dirty="0" err="1" smtClean="0">
                <a:solidFill>
                  <a:schemeClr val="tx1"/>
                </a:solidFill>
              </a:rPr>
              <a:t>Rafid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Majeed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Naeem</a:t>
            </a:r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24578" name="Picture 2" descr="This Cow Tongue Looks Delicious « Meat Recipes :: WonderHow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328"/>
            <a:ext cx="9144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42942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A foul smelling odor indicative of necrotic tissue may originate from the mouth.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Endoscopic, or open-mouthed, examination of the </a:t>
            </a:r>
            <a:r>
              <a:rPr lang="en-US" dirty="0" err="1"/>
              <a:t>nasopharynx</a:t>
            </a:r>
            <a:r>
              <a:rPr lang="en-US" dirty="0"/>
              <a:t> and </a:t>
            </a:r>
            <a:r>
              <a:rPr lang="en-US" dirty="0" err="1"/>
              <a:t>oropharynx</a:t>
            </a:r>
            <a:r>
              <a:rPr lang="en-US" dirty="0"/>
              <a:t> will reveal the laceration and/or abscess (Figure 10.1-5). The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cervical area is swollen, and </a:t>
            </a:r>
            <a:r>
              <a:rPr lang="en-US" dirty="0" err="1"/>
              <a:t>crepitus</a:t>
            </a:r>
            <a:r>
              <a:rPr lang="en-US" dirty="0"/>
              <a:t> can sometimes be palpated if the area is not too severely distended.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 err="1"/>
              <a:t>Ultrasonographic</a:t>
            </a:r>
            <a:r>
              <a:rPr lang="en-US" dirty="0"/>
              <a:t> evaluation will reveal pockets of fluids in the subcutaneous tissue of the proximal cervical area.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Radiographic evaluation will reveal air and fluids in the cervical area (Figure 10.1-6).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"/>
            <a:ext cx="8786874" cy="6072206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These animals may aspirate feed and saliva and develop signs of lower airway disease. Therefore the lower airway should be evaluated for signs of </a:t>
            </a:r>
            <a:r>
              <a:rPr lang="en-US" dirty="0" err="1"/>
              <a:t>mediastinitis</a:t>
            </a:r>
            <a:r>
              <a:rPr lang="en-US" dirty="0"/>
              <a:t> (Figure 10.1-7) and aspiration </a:t>
            </a:r>
            <a:r>
              <a:rPr lang="en-US" dirty="0" err="1"/>
              <a:t>pneumoma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The treatment principle is to limit the extension of the </a:t>
            </a:r>
            <a:r>
              <a:rPr lang="en-US" dirty="0" err="1"/>
              <a:t>cellulitis</a:t>
            </a:r>
            <a:r>
              <a:rPr lang="en-US" dirty="0"/>
              <a:t> with appropriate </a:t>
            </a:r>
            <a:r>
              <a:rPr lang="en-US" dirty="0" err="1"/>
              <a:t>parenteral</a:t>
            </a:r>
            <a:r>
              <a:rPr lang="en-US" dirty="0"/>
              <a:t> antimicrobials and surgical drainage.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If </a:t>
            </a:r>
            <a:r>
              <a:rPr lang="en-US" dirty="0" err="1"/>
              <a:t>cellulitis</a:t>
            </a:r>
            <a:r>
              <a:rPr lang="en-US" dirty="0"/>
              <a:t> is not controlled, it will proceed alongside the trachea and may result in septic </a:t>
            </a:r>
            <a:r>
              <a:rPr lang="en-US" dirty="0" err="1"/>
              <a:t>mediastinitis</a:t>
            </a:r>
            <a:r>
              <a:rPr lang="en-US" dirty="0"/>
              <a:t> (see Figure 10.1-7). Therefore if there is significant accumulation of fluid and feed material in the cervical area, the accumulated fluid is surgically drained under general anesthesia.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3471858" cy="43971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SELF-SUCKLING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Self-suckling </a:t>
            </a:r>
            <a:r>
              <a:rPr lang="en-US" dirty="0"/>
              <a:t>is most commonly treated by using a nasal ring with a burr (Figure 10.1-8) or nasal flap and individual housing. If these more conservative treatments are not successful, a partial </a:t>
            </a:r>
            <a:r>
              <a:rPr lang="en-US" dirty="0" err="1"/>
              <a:t>glossectomy</a:t>
            </a:r>
            <a:r>
              <a:rPr lang="en-US" dirty="0"/>
              <a:t> can be considered.</a:t>
            </a:r>
          </a:p>
          <a:p>
            <a:pPr algn="l" rtl="0"/>
            <a:endParaRPr lang="en-US" dirty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 </a:t>
            </a:r>
            <a:r>
              <a:rPr lang="en-US" b="1" dirty="0" smtClean="0"/>
              <a:t>Partial </a:t>
            </a:r>
            <a:r>
              <a:rPr lang="en-US" b="1" dirty="0" err="1" smtClean="0"/>
              <a:t>Glossectomy</a:t>
            </a:r>
            <a:endParaRPr lang="en-US" dirty="0" smtClean="0"/>
          </a:p>
          <a:p>
            <a:pPr algn="l" rtl="0"/>
            <a:r>
              <a:rPr lang="en-US" dirty="0" smtClean="0"/>
              <a:t>Two surgical techniques have been created to perform a partial </a:t>
            </a:r>
            <a:r>
              <a:rPr lang="en-US" dirty="0" err="1" smtClean="0"/>
              <a:t>glossectomy</a:t>
            </a:r>
            <a:r>
              <a:rPr lang="en-US" dirty="0" smtClean="0"/>
              <a:t> to prevent self-suckling in animals. The techniques are performed with sedation and local infiltration of </a:t>
            </a:r>
            <a:r>
              <a:rPr lang="en-US" dirty="0" err="1" smtClean="0"/>
              <a:t>lidocaine</a:t>
            </a:r>
            <a:r>
              <a:rPr lang="en-US" dirty="0" smtClean="0"/>
              <a:t> or general anesthesia.</a:t>
            </a:r>
          </a:p>
          <a:p>
            <a:pPr algn="l" rtl="0"/>
            <a:r>
              <a:rPr lang="en-US" dirty="0"/>
              <a:t>Both techniques alter the tongue's contour to prevent the animal from forming </a:t>
            </a:r>
            <a:r>
              <a:rPr lang="en-US" dirty="0" err="1"/>
              <a:t>aU</a:t>
            </a:r>
            <a:r>
              <a:rPr lang="en-US" dirty="0"/>
              <a:t>-shaped tongue for suckling. 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marL="514350" lvl="0" indent="-514350" algn="l" rtl="0"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the ventral </a:t>
            </a:r>
            <a:r>
              <a:rPr lang="en-US" dirty="0" err="1"/>
              <a:t>glossectomy</a:t>
            </a:r>
            <a:r>
              <a:rPr lang="en-US" dirty="0"/>
              <a:t> technique, an elliptical incision is made that is approximately 5 cm at its widest part and starts </a:t>
            </a:r>
            <a:r>
              <a:rPr lang="en-US" dirty="0" err="1"/>
              <a:t>rostral</a:t>
            </a:r>
            <a:r>
              <a:rPr lang="en-US" dirty="0"/>
              <a:t> to the </a:t>
            </a:r>
            <a:r>
              <a:rPr lang="en-US" dirty="0" err="1"/>
              <a:t>frenulum</a:t>
            </a:r>
            <a:r>
              <a:rPr lang="en-US" dirty="0"/>
              <a:t> attachment on the tongue and extends </a:t>
            </a:r>
            <a:r>
              <a:rPr lang="en-US" dirty="0" err="1"/>
              <a:t>rostrally</a:t>
            </a:r>
            <a:r>
              <a:rPr lang="en-US" dirty="0"/>
              <a:t> 2.5 cm caudal to the tip of the tongue (Figure 10.1-9A). Each side of the ellipse is incised at an angle toward the midline to facilitate closing the defect, as shown in Figure 10.1-3B. </a:t>
            </a:r>
            <a:endParaRPr lang="en-US" dirty="0" smtClean="0"/>
          </a:p>
          <a:p>
            <a:pPr marL="514350" lvl="0" indent="-514350" algn="l" rtl="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lateral </a:t>
            </a:r>
            <a:r>
              <a:rPr lang="en-US" dirty="0" err="1"/>
              <a:t>glossectomy</a:t>
            </a:r>
            <a:r>
              <a:rPr lang="en-US" dirty="0"/>
              <a:t> technique removes half of the tip of the tongue (Figure 10.1-9B). Again, the incision is extended at an angle to facilitate closing the tongue similar to what is shown in Figure 1O.1-3B, except in a different plane</a:t>
            </a:r>
            <a:r>
              <a:rPr lang="en-US" dirty="0" smtClean="0"/>
              <a:t>.</a:t>
            </a:r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3929058" cy="65403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Oropharyngeal</a:t>
            </a:r>
            <a:r>
              <a:rPr lang="en-US" sz="2800" b="1" dirty="0" smtClean="0"/>
              <a:t> Membrane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64360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 </a:t>
            </a:r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 err="1"/>
              <a:t>choanal</a:t>
            </a:r>
            <a:r>
              <a:rPr lang="en-US" dirty="0"/>
              <a:t> </a:t>
            </a:r>
            <a:r>
              <a:rPr lang="en-US" dirty="0" err="1"/>
              <a:t>atresia</a:t>
            </a:r>
            <a:r>
              <a:rPr lang="en-US" dirty="0"/>
              <a:t>, a persistent membrane can obstruct the </a:t>
            </a:r>
            <a:r>
              <a:rPr lang="en-US" dirty="0" err="1"/>
              <a:t>oropharynx</a:t>
            </a:r>
            <a:r>
              <a:rPr lang="en-US" dirty="0"/>
              <a:t>, thus preventing any milk, saliva or other liquid from reaching the esophagus.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rare congenital anomaly prevents an animal from ingesting any nutrients. Newborns present with this history and a progressive loss of condition. Treatment has not been reported in large animals, but presumably would consist of membrane resection as described in humans.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42908" y="71414"/>
            <a:ext cx="4329114" cy="582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Anatomy of the tongue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3786214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i="1" dirty="0" smtClean="0"/>
              <a:t>The tongue is the most versatile organ in the oral cavity. It is responsible for food </a:t>
            </a:r>
            <a:r>
              <a:rPr lang="en-US" i="1" dirty="0" err="1" smtClean="0"/>
              <a:t>prehension</a:t>
            </a:r>
            <a:r>
              <a:rPr lang="en-US" i="1" dirty="0" smtClean="0"/>
              <a:t>, water lapping, sucking, mastication, tasting, swallowing</a:t>
            </a:r>
          </a:p>
          <a:p>
            <a:pPr algn="l" rtl="0"/>
            <a:r>
              <a:rPr lang="en-US" i="1" dirty="0" smtClean="0"/>
              <a:t>The tongue consists of </a:t>
            </a:r>
            <a:endParaRPr lang="en-US" dirty="0" smtClean="0"/>
          </a:p>
          <a:p>
            <a:pPr lvl="0" algn="l" rtl="0">
              <a:buNone/>
            </a:pPr>
            <a:r>
              <a:rPr lang="en-US" i="1" dirty="0" smtClean="0"/>
              <a:t>1. a root, which anchors it to the </a:t>
            </a:r>
            <a:r>
              <a:rPr lang="en-US" i="1" dirty="0" err="1" smtClean="0"/>
              <a:t>oropharynx</a:t>
            </a:r>
            <a:r>
              <a:rPr lang="en-US" i="1" dirty="0" smtClean="0"/>
              <a:t>; </a:t>
            </a:r>
            <a:endParaRPr lang="en-US" dirty="0" smtClean="0"/>
          </a:p>
          <a:p>
            <a:pPr lvl="0" algn="l" rtl="0">
              <a:buNone/>
            </a:pPr>
            <a:r>
              <a:rPr lang="en-US" i="1" dirty="0" smtClean="0"/>
              <a:t>2. a body, which extends </a:t>
            </a:r>
            <a:r>
              <a:rPr lang="en-US" i="1" dirty="0" err="1" smtClean="0"/>
              <a:t>rostral</a:t>
            </a:r>
            <a:r>
              <a:rPr lang="en-US" i="1" dirty="0" smtClean="0"/>
              <a:t> to the root and is attached to the floor of the oral cavity via the </a:t>
            </a:r>
            <a:r>
              <a:rPr lang="en-US" i="1" dirty="0" err="1" smtClean="0"/>
              <a:t>frenulum</a:t>
            </a:r>
            <a:r>
              <a:rPr lang="en-US" i="1" dirty="0" smtClean="0"/>
              <a:t>; and </a:t>
            </a:r>
            <a:endParaRPr lang="en-US" dirty="0" smtClean="0"/>
          </a:p>
          <a:p>
            <a:pPr lvl="0" algn="l" rtl="0">
              <a:buNone/>
            </a:pPr>
            <a:r>
              <a:rPr lang="en-US" i="1" dirty="0" smtClean="0"/>
              <a:t>3. the apex, which is </a:t>
            </a:r>
            <a:r>
              <a:rPr lang="en-US" i="1" dirty="0" err="1" smtClean="0"/>
              <a:t>rostral</a:t>
            </a:r>
            <a:r>
              <a:rPr lang="en-US" i="1" dirty="0" smtClean="0"/>
              <a:t> and unattached to the </a:t>
            </a:r>
            <a:r>
              <a:rPr lang="en-US" i="1" dirty="0" err="1" smtClean="0"/>
              <a:t>frenulum</a:t>
            </a:r>
            <a:r>
              <a:rPr lang="en-US" i="1" dirty="0" smtClean="0"/>
              <a:t>.</a:t>
            </a:r>
            <a:endParaRPr lang="en-US" dirty="0" smtClean="0"/>
          </a:p>
          <a:p>
            <a:pPr algn="l" rtl="0"/>
            <a:r>
              <a:rPr lang="en-US" i="1" dirty="0" smtClean="0"/>
              <a:t>Adjacent to each side of the </a:t>
            </a:r>
            <a:r>
              <a:rPr lang="en-US" i="1" dirty="0" err="1" smtClean="0"/>
              <a:t>frenulum</a:t>
            </a:r>
            <a:r>
              <a:rPr lang="en-US" i="1" dirty="0" smtClean="0"/>
              <a:t> is a raised area of mucosa running longitudinally called the sublingual fold. </a:t>
            </a:r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22530" name="Picture 2" descr="The anatomy of the domestic animals . Veterinary anatomy. THE TONGUE 447  THE TONGUE The tongue of the ox is often variably pigmented. The root and  body are wider than that"/>
          <p:cNvPicPr>
            <a:picLocks noChangeAspect="1" noChangeArrowheads="1"/>
          </p:cNvPicPr>
          <p:nvPr/>
        </p:nvPicPr>
        <p:blipFill>
          <a:blip r:embed="rId2"/>
          <a:srcRect l="6863" b="7194"/>
          <a:stretch>
            <a:fillRect/>
          </a:stretch>
        </p:blipFill>
        <p:spPr bwMode="auto">
          <a:xfrm rot="16200000">
            <a:off x="5634879" y="3348871"/>
            <a:ext cx="2446298" cy="4429132"/>
          </a:xfrm>
          <a:prstGeom prst="rect">
            <a:avLst/>
          </a:prstGeom>
          <a:noFill/>
        </p:spPr>
      </p:pic>
      <p:pic>
        <p:nvPicPr>
          <p:cNvPr id="5" name="Picture 4" descr="The Lyssa and Frenul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50265"/>
            <a:ext cx="2762268" cy="2436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14619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Unlike that of small ruminants, the tongue is most important for </a:t>
            </a:r>
            <a:r>
              <a:rPr lang="en-US" dirty="0" err="1"/>
              <a:t>prehension</a:t>
            </a:r>
            <a:r>
              <a:rPr lang="en-US" dirty="0"/>
              <a:t> in cattle: the tongue grasps forage</a:t>
            </a:r>
            <a:r>
              <a:rPr lang="ar-IQ" dirty="0"/>
              <a:t>العلف </a:t>
            </a:r>
            <a:r>
              <a:rPr lang="en-US" dirty="0"/>
              <a:t> and drags it into the mouth where the ventral incisors' pressure against the dental pads cuts it.</a:t>
            </a:r>
            <a:endParaRPr lang="ar-IQ" dirty="0"/>
          </a:p>
        </p:txBody>
      </p:sp>
      <p:pic>
        <p:nvPicPr>
          <p:cNvPr id="21506" name="Picture 2" descr="Why are cows able to lick a frigid metal post and their tongues not stick  to it? - Qu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49691"/>
            <a:ext cx="4591042" cy="3736895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71438" y="3000372"/>
            <a:ext cx="43576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i="1" dirty="0" smtClean="0"/>
              <a:t>The tongue is a rare site for infection, probably because of its rich blood supply, ability to avoid penetrating injury, tough dorsal surface, and continual contact with saliva, which has antibacterial properties.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"/>
            <a:ext cx="9144000" cy="271461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tongue's importance in </a:t>
            </a:r>
            <a:r>
              <a:rPr lang="en-US" dirty="0" err="1"/>
              <a:t>prehension</a:t>
            </a:r>
            <a:r>
              <a:rPr lang="en-US" dirty="0"/>
              <a:t> explains why tongue amputation after laceration causes greater morbidity in cattle than in horses or small ruminants. Small ruminant lips have replaced the tongue's function as a </a:t>
            </a:r>
            <a:r>
              <a:rPr lang="en-US" dirty="0" err="1"/>
              <a:t>prehension</a:t>
            </a:r>
            <a:r>
              <a:rPr lang="en-US" dirty="0"/>
              <a:t> organ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 descr="Cow Tongue 2 Photograph by Brian Sh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56" y="2928934"/>
            <a:ext cx="5143476" cy="3857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500043"/>
            <a:ext cx="8715436" cy="250033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err="1" smtClean="0"/>
              <a:t>Ankyloglossia</a:t>
            </a:r>
            <a:r>
              <a:rPr lang="en-US" b="1" dirty="0" smtClean="0"/>
              <a:t> </a:t>
            </a:r>
            <a:r>
              <a:rPr lang="en-US" dirty="0" smtClean="0"/>
              <a:t>is a congenital disorder in which the lingual </a:t>
            </a:r>
            <a:r>
              <a:rPr lang="en-US" dirty="0" err="1" smtClean="0"/>
              <a:t>frenulum</a:t>
            </a:r>
            <a:r>
              <a:rPr lang="en-US" dirty="0" smtClean="0"/>
              <a:t> is abnormally short and thickened, restricting movement</a:t>
            </a:r>
            <a:endParaRPr lang="ar-IQ" dirty="0" smtClean="0"/>
          </a:p>
          <a:p>
            <a:pPr algn="l" rtl="0"/>
            <a:r>
              <a:rPr lang="en-US" dirty="0" smtClean="0"/>
              <a:t>Affected animal have difficulty suckling, swallowing, resulting in stunted growth, </a:t>
            </a:r>
            <a:r>
              <a:rPr lang="en-US" dirty="0" err="1" smtClean="0"/>
              <a:t>ptyalism</a:t>
            </a:r>
            <a:r>
              <a:rPr lang="en-US" dirty="0" smtClean="0"/>
              <a:t>, and difficulty eating.</a:t>
            </a:r>
            <a:endParaRPr lang="ar-IQ" dirty="0"/>
          </a:p>
        </p:txBody>
      </p:sp>
      <p:pic>
        <p:nvPicPr>
          <p:cNvPr id="10242" name="Picture 2" descr="Rostral view of the calf with ankyloglossia | Download Scientific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6784" y="3071810"/>
            <a:ext cx="3635291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2857488" cy="7254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LACERATIONS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3857651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lacerations </a:t>
            </a:r>
            <a:r>
              <a:rPr lang="en-US" dirty="0"/>
              <a:t>are more common in calves because of their oral </a:t>
            </a:r>
            <a:r>
              <a:rPr lang="en-US" dirty="0" err="1"/>
              <a:t>prehension</a:t>
            </a:r>
            <a:r>
              <a:rPr lang="en-US" dirty="0"/>
              <a:t> and suckling habits on objects in their environment such as barbed wire, needles, and thorns. </a:t>
            </a:r>
          </a:p>
          <a:p>
            <a:pPr algn="l" rtl="0"/>
            <a:r>
              <a:rPr lang="en-US" dirty="0"/>
              <a:t>The lacerations may involve the lips, </a:t>
            </a:r>
            <a:r>
              <a:rPr lang="en-US" dirty="0" err="1"/>
              <a:t>buccal</a:t>
            </a:r>
            <a:r>
              <a:rPr lang="en-US" dirty="0"/>
              <a:t> membranes, and the tongue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Animals usually present with excess salivation, which may be mixed with blood, decreased appetite, and various degrees of </a:t>
            </a:r>
            <a:r>
              <a:rPr lang="en-US" dirty="0" err="1"/>
              <a:t>dysphagia</a:t>
            </a:r>
            <a:r>
              <a:rPr lang="en-US" dirty="0"/>
              <a:t>, depending on the severity of the laceration. The animal's tongue often </a:t>
            </a:r>
            <a:r>
              <a:rPr lang="en-US" dirty="0" err="1"/>
              <a:t>protudes</a:t>
            </a:r>
            <a:r>
              <a:rPr lang="en-US" dirty="0"/>
              <a:t> past its lips.</a:t>
            </a:r>
          </a:p>
          <a:p>
            <a:pPr algn="l"/>
            <a:endParaRPr lang="ar-IQ" dirty="0"/>
          </a:p>
        </p:txBody>
      </p:sp>
      <p:pic>
        <p:nvPicPr>
          <p:cNvPr id="9218" name="Picture 2" descr="505 Open Mouth Cow Photos - Free &amp;amp; Royalty-Free Stock Photos from Dreamsti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32677"/>
            <a:ext cx="3500430" cy="2625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1"/>
            <a:ext cx="8858280" cy="3357586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/>
              <a:t>The diagnosis is based on physical examination. First, the head is grasped with one hand on the maxilla at the level of the </a:t>
            </a:r>
            <a:r>
              <a:rPr lang="en-US" dirty="0" err="1"/>
              <a:t>interdental</a:t>
            </a:r>
            <a:r>
              <a:rPr lang="en-US" dirty="0"/>
              <a:t> space. The </a:t>
            </a:r>
            <a:r>
              <a:rPr lang="en-US" dirty="0" err="1"/>
              <a:t>rostral</a:t>
            </a:r>
            <a:r>
              <a:rPr lang="en-US" dirty="0"/>
              <a:t> aspect of the mouth can then be inspected and palpated using the other hand. Most lacerations heal without surgical intervention by using daily mouth </a:t>
            </a:r>
            <a:r>
              <a:rPr lang="en-US" dirty="0" err="1"/>
              <a:t>lavage</a:t>
            </a:r>
            <a:r>
              <a:rPr lang="en-US" dirty="0"/>
              <a:t> and systemic antibiotics and by feeding a soft diet.</a:t>
            </a:r>
          </a:p>
          <a:p>
            <a:pPr algn="l" rtl="0"/>
            <a:endParaRPr lang="ar-IQ" dirty="0"/>
          </a:p>
        </p:txBody>
      </p:sp>
      <p:pic>
        <p:nvPicPr>
          <p:cNvPr id="8194" name="Picture 2" descr="FMD clinical examination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14752"/>
            <a:ext cx="5262514" cy="2960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i="1" dirty="0"/>
              <a:t>Severe tongue lacerations </a:t>
            </a:r>
            <a:r>
              <a:rPr lang="en-US" dirty="0"/>
              <a:t>sometimes require a partial </a:t>
            </a:r>
            <a:r>
              <a:rPr lang="en-US" dirty="0" err="1"/>
              <a:t>glossectomy</a:t>
            </a:r>
            <a:r>
              <a:rPr lang="en-US" dirty="0"/>
              <a:t>. Because of the tongue's crucial role in </a:t>
            </a:r>
            <a:r>
              <a:rPr lang="en-US" dirty="0" err="1"/>
              <a:t>prehension</a:t>
            </a:r>
            <a:r>
              <a:rPr lang="en-US" dirty="0"/>
              <a:t> of food, as much of the tongue as possible should be preserved. 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In preparation for surgery The animal is anesthetized and placed in lateral </a:t>
            </a:r>
            <a:r>
              <a:rPr lang="en-US" dirty="0" err="1"/>
              <a:t>recumbency</a:t>
            </a:r>
            <a:r>
              <a:rPr lang="en-US" dirty="0"/>
              <a:t>. A tourniquet (made of rolled gauze) is applied proximal to the intended </a:t>
            </a:r>
            <a:r>
              <a:rPr lang="en-US" dirty="0" err="1"/>
              <a:t>transection</a:t>
            </a:r>
            <a:r>
              <a:rPr lang="en-US" dirty="0"/>
              <a:t> site. The tongue is transected so that the dorsal and ventral aspects protrude beyond the center (Figure 10. I -3A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/>
              <a:t>The ventral and dorsal aspects are sutured together with an interrupted horizontal mattress pattern with a no. I or no. 2 absorbable sutures (Figure 10.1-3B and C). </a:t>
            </a:r>
          </a:p>
          <a:p>
            <a:pPr algn="l" rtl="0"/>
            <a:r>
              <a:rPr lang="en-US" dirty="0"/>
              <a:t>The animal should receive systemic antibiotics postoperatively and should be fed a soft diet (not pasture) for best results.</a:t>
            </a:r>
          </a:p>
          <a:p>
            <a:pPr algn="l" rtl="0"/>
            <a:endParaRPr lang="en-US" dirty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939784"/>
          </a:xfrm>
        </p:spPr>
        <p:txBody>
          <a:bodyPr>
            <a:normAutofit/>
          </a:bodyPr>
          <a:lstStyle/>
          <a:p>
            <a:r>
              <a:rPr lang="en-US" sz="3200" b="1" i="1" dirty="0" err="1" smtClean="0"/>
              <a:t>Oropharyngeal</a:t>
            </a:r>
            <a:r>
              <a:rPr lang="en-US" sz="3200" b="1" i="1" dirty="0" smtClean="0"/>
              <a:t> trauma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268931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/>
              <a:t> </a:t>
            </a:r>
            <a:r>
              <a:rPr lang="en-US" dirty="0" err="1" smtClean="0"/>
              <a:t>cellulitis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dysphagia</a:t>
            </a:r>
            <a:r>
              <a:rPr lang="en-US" dirty="0"/>
              <a:t> can occur after improper administration of medication with a balling gun. 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Animals are presented because they become anorectic and have an associated decrease in milk production (when relevant).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On examination, they have varying degrees of cervical swelling and associated signs of infections-elevated temperature, </a:t>
            </a:r>
            <a:r>
              <a:rPr lang="en-US" dirty="0" err="1"/>
              <a:t>leukocytosis</a:t>
            </a:r>
            <a:r>
              <a:rPr lang="en-US" dirty="0"/>
              <a:t>, and </a:t>
            </a:r>
            <a:r>
              <a:rPr lang="en-US" dirty="0" err="1"/>
              <a:t>hyperfibrinogenesis</a:t>
            </a:r>
            <a:r>
              <a:rPr lang="en-US" dirty="0"/>
              <a:t>.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The cervical swelling may interfere with respiration,  the animal will extend its head and neck while trying to straighten their upper airway (Figure 10.1-4).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693</Words>
  <Application>Microsoft Office PowerPoint</Application>
  <PresentationFormat>عرض على الشاشة (3:4)‏</PresentationFormat>
  <Paragraphs>58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Surgery of tongue and pharynx in ruminant </vt:lpstr>
      <vt:lpstr>Anatomy of the tongue </vt:lpstr>
      <vt:lpstr>الشريحة 3</vt:lpstr>
      <vt:lpstr>الشريحة 4</vt:lpstr>
      <vt:lpstr>الشريحة 5</vt:lpstr>
      <vt:lpstr>LACERATIONS</vt:lpstr>
      <vt:lpstr>الشريحة 7</vt:lpstr>
      <vt:lpstr>الشريحة 8</vt:lpstr>
      <vt:lpstr>Oropharyngeal trauma </vt:lpstr>
      <vt:lpstr>الشريحة 10</vt:lpstr>
      <vt:lpstr>الشريحة 11</vt:lpstr>
      <vt:lpstr>SELF-SUCKLING</vt:lpstr>
      <vt:lpstr>الشريحة 13</vt:lpstr>
      <vt:lpstr>Oropharyngeal Membrane 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of tongue and pharynx in ruminant</dc:title>
  <dc:creator>dell</dc:creator>
  <cp:lastModifiedBy>dell</cp:lastModifiedBy>
  <cp:revision>8</cp:revision>
  <dcterms:created xsi:type="dcterms:W3CDTF">2022-02-22T02:24:45Z</dcterms:created>
  <dcterms:modified xsi:type="dcterms:W3CDTF">2022-02-22T05:30:21Z</dcterms:modified>
</cp:coreProperties>
</file>